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09" r:id="rId3"/>
    <p:sldId id="1018" r:id="rId4"/>
    <p:sldId id="1016" r:id="rId5"/>
    <p:sldId id="1017" r:id="rId6"/>
    <p:sldId id="1027" r:id="rId7"/>
    <p:sldId id="1019" r:id="rId8"/>
    <p:sldId id="1021" r:id="rId9"/>
    <p:sldId id="1022" r:id="rId10"/>
    <p:sldId id="1025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My week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根据句意及图片提示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写出答句。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—When do you often eat dinner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7188" algn="l"/>
                <a:tab pos="170973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605.tif" descr="id:214749585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5366" y="1756241"/>
            <a:ext cx="1384727" cy="138472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1198662" y="2744716"/>
            <a:ext cx="630532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I/We often eat dinner at seven o’clock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57188" algn="l"/>
                <a:tab pos="1709738" algn="l"/>
                <a:tab pos="4591050" algn="l"/>
                <a:tab pos="7470775" algn="l"/>
                <a:tab pos="855027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—When do you often go to bed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57188" algn="l"/>
                <a:tab pos="1709738" algn="l"/>
                <a:tab pos="4591050" algn="l"/>
                <a:tab pos="7470775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FS606.tif" descr="id:214749586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8333" y="3429000"/>
            <a:ext cx="1303177" cy="13031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内容占位符 3"/>
          <p:cNvSpPr txBox="1">
            <a:spLocks/>
          </p:cNvSpPr>
          <p:nvPr/>
        </p:nvSpPr>
        <p:spPr bwMode="auto">
          <a:xfrm>
            <a:off x="1198662" y="3986958"/>
            <a:ext cx="609439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I/We often go to bed at nine o’clock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77856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57188" algn="l"/>
                <a:tab pos="1709738" algn="l"/>
                <a:tab pos="4591050" algn="l"/>
                <a:tab pos="7470775" algn="l"/>
                <a:tab pos="855027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—When does Tom often watch TV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57188" algn="l"/>
                <a:tab pos="1709738" algn="l"/>
                <a:tab pos="4591050" algn="l"/>
                <a:tab pos="7470775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FS607.tif" descr="id:2147495870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5366" y="4852585"/>
            <a:ext cx="1312719" cy="1312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1198662" y="5328230"/>
            <a:ext cx="595037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often watches TV at eight o’clock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15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星期的英文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99A.tif" descr="id:214749571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2636912"/>
            <a:ext cx="5485930" cy="167275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095206" y="2060848"/>
            <a:ext cx="575149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今天是星期几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你在星期二做什么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387972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812859"/>
              </p:ext>
            </p:extLst>
          </p:nvPr>
        </p:nvGraphicFramePr>
        <p:xfrm>
          <a:off x="609600" y="1556792"/>
          <a:ext cx="10971214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463560">
                  <a:extLst>
                    <a:ext uri="{9D8B030D-6E8A-4147-A177-3AD203B41FA5}">
                      <a16:colId xmlns:a16="http://schemas.microsoft.com/office/drawing/2014/main" val="3875446488"/>
                    </a:ext>
                  </a:extLst>
                </a:gridCol>
                <a:gridCol w="2194243">
                  <a:extLst>
                    <a:ext uri="{9D8B030D-6E8A-4147-A177-3AD203B41FA5}">
                      <a16:colId xmlns:a16="http://schemas.microsoft.com/office/drawing/2014/main" val="2524385545"/>
                    </a:ext>
                  </a:extLst>
                </a:gridCol>
                <a:gridCol w="1827804">
                  <a:extLst>
                    <a:ext uri="{9D8B030D-6E8A-4147-A177-3AD203B41FA5}">
                      <a16:colId xmlns:a16="http://schemas.microsoft.com/office/drawing/2014/main" val="466691762"/>
                    </a:ext>
                  </a:extLst>
                </a:gridCol>
                <a:gridCol w="1463560">
                  <a:extLst>
                    <a:ext uri="{9D8B030D-6E8A-4147-A177-3AD203B41FA5}">
                      <a16:colId xmlns:a16="http://schemas.microsoft.com/office/drawing/2014/main" val="1999454804"/>
                    </a:ext>
                  </a:extLst>
                </a:gridCol>
                <a:gridCol w="2194243">
                  <a:extLst>
                    <a:ext uri="{9D8B030D-6E8A-4147-A177-3AD203B41FA5}">
                      <a16:colId xmlns:a16="http://schemas.microsoft.com/office/drawing/2014/main" val="1561769069"/>
                    </a:ext>
                  </a:extLst>
                </a:gridCol>
                <a:gridCol w="1827804">
                  <a:extLst>
                    <a:ext uri="{9D8B030D-6E8A-4147-A177-3AD203B41FA5}">
                      <a16:colId xmlns:a16="http://schemas.microsoft.com/office/drawing/2014/main" val="410064504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星期名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英文全称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英文简写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星期名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英文全称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英文简写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34408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星期一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星期二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88323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星期四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9634618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星期五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星期六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53527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星期日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5877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68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28003"/>
            <a:ext cx="11498775" cy="39604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今天是星期几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用句型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回答用句型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星期几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今天是星期几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今天是星期一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星期几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的英语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首字母必须大写。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星期几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前用介词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在星期一。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提醒.eps" descr="id:214749365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3573646"/>
            <a:ext cx="803275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564581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Sunday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 in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919683" y="22768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今天是星期天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，因此问句是问今天是星期几，故选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2746" y="420058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3644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由常识可知，一周有七天，故选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63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day comes after Sunday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day is the third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of a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Tuesday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Wednesday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6990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由常识可知，星期天之后是星期一，故选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683" y="28042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050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由常识可知，一周的第三天是星期二，故选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50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询问什么时候做某事的句型和答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601.tif" descr="id:214749580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2335520"/>
            <a:ext cx="3044652" cy="239283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02918" y="2191504"/>
            <a:ext cx="834378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从这张图片中你能看到什么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当别人做事情的时候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你要怎么去询问他们呢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553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33756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pic>
        <p:nvPicPr>
          <p:cNvPr id="6" name="JG2Q.eps" descr="id:2147495828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042" y="1484784"/>
            <a:ext cx="11383505" cy="27447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143807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36712"/>
            <a:ext cx="11498775" cy="517238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以及名词复数等非第三人称单数时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你什么时候起床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答句用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时间状语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我在六点起床。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以及名词单数等第三人称单数时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他什么时候去上学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答语用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动词第三人称单数形式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时间状语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他在七点半去上学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5圈1.eps" descr="id:214749363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61874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25圈2.eps" descr="id:214749364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642" y="3536474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58057873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521</Words>
  <Application>Microsoft Office PowerPoint</Application>
  <PresentationFormat>自定义</PresentationFormat>
  <Paragraphs>78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2025-06-24T01:25:10Z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